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Montserrat"/>
      <p:regular r:id="rId37"/>
      <p:bold r:id="rId38"/>
      <p:italic r:id="rId39"/>
      <p:boldItalic r:id="rId40"/>
    </p:embeddedFont>
    <p:embeddedFont>
      <p:font typeface="La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Italic.fntdata"/><Relationship Id="rId20" Type="http://schemas.openxmlformats.org/officeDocument/2006/relationships/slide" Target="slides/slide15.xml"/><Relationship Id="rId42" Type="http://schemas.openxmlformats.org/officeDocument/2006/relationships/font" Target="fonts/Lato-bold.fntdata"/><Relationship Id="rId41" Type="http://schemas.openxmlformats.org/officeDocument/2006/relationships/font" Target="fonts/Lato-regular.fntdata"/><Relationship Id="rId22" Type="http://schemas.openxmlformats.org/officeDocument/2006/relationships/slide" Target="slides/slide17.xml"/><Relationship Id="rId44" Type="http://schemas.openxmlformats.org/officeDocument/2006/relationships/font" Target="fonts/Lato-boldItalic.fntdata"/><Relationship Id="rId21" Type="http://schemas.openxmlformats.org/officeDocument/2006/relationships/slide" Target="slides/slide16.xml"/><Relationship Id="rId43" Type="http://schemas.openxmlformats.org/officeDocument/2006/relationships/font" Target="fonts/La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ontserra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a8c2319f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a8c2319f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a8c2319f1c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a8c2319f1c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a8c2319f1c_0_5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a8c2319f1c_0_5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8c2319f1c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8c2319f1c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a8c2319f1c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a8c2319f1c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a8c2319f1c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a8c2319f1c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8c2319f1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8c2319f1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a8c2319f1c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a8c2319f1c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a8c2319f1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a8c2319f1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a8c2319f1c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a8c2319f1c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8c2319f1c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8c2319f1c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d962290c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d962290c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8c2319f1c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8c2319f1c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8c2319f1c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a8c2319f1c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a8c2319f1c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a8c2319f1c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a8c2319f1c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a8c2319f1c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a8c2319f1c_0_6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2a8c2319f1c_0_6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9a2a5baf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a9a2a5ba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a9a2a5baf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a9a2a5baf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a9a2a5baf9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a9a2a5baf9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9a2a5baf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a9a2a5baf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a9a2a5baf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a9a2a5ba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8c2319f1c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8c2319f1c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a9a2a5baf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a9a2a5baf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a9a2a5baf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a9a2a5baf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8c2319f1c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8c2319f1c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a8c2319f1c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a8c2319f1c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a8c2319f1c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a8c2319f1c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8c2319f1c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8c2319f1c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8c2319f1c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8c2319f1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8c2319f1c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8c2319f1c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playlist?list=PLZHQObOWTQDNU6R1_67000Dx_ZCJB-3p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hyperlink" Target="http://drive.google.com/file/d/1YJQ9MjaCasXNlMKSLnVwl5kKXvquDH_a/view" TargetMode="External"/><Relationship Id="rId5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playlist?list=PLZHQObOWTQDNU6R1_67000Dx_ZCJB-3pi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hyperlink" Target="https://youtube.com/playlist?list=PLoROMvodv4rMiGQp3WXShtMGgzqpfVfbU&amp;si=tiPks6CnotxnhJ7a" TargetMode="External"/><Relationship Id="rId5" Type="http://schemas.openxmlformats.org/officeDocument/2006/relationships/hyperlink" Target="https://youtube.com/playlist?list=PLkt2uSq6rBVctENoVBg1TpCC7OQi31AlC&amp;si=1KRTC2d3zFOBPzZo" TargetMode="External"/><Relationship Id="rId6" Type="http://schemas.openxmlformats.org/officeDocument/2006/relationships/hyperlink" Target="https://youtube.com/playlist?list=PL4_hYwCyhAvY7k32D65q3xJVo8X8dc3Ye&amp;si=P2H4kXrpJ_hjXWLr" TargetMode="External"/><Relationship Id="rId7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playlist?list=PLZHQObOWTQDNU6R1_67000Dx_ZCJB-3pi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hyperlink" Target="http://drive.google.com/file/d/1nndCY6GXAeF9kvZLC3y0m7TWUkbwpH9W/view" TargetMode="External"/><Relationship Id="rId5" Type="http://schemas.openxmlformats.org/officeDocument/2006/relationships/image" Target="../media/image1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682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нейросети</a:t>
            </a:r>
            <a:endParaRPr sz="24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22"/>
              <a:t>Part 2</a:t>
            </a:r>
            <a:endParaRPr sz="2222"/>
          </a:p>
        </p:txBody>
      </p:sp>
      <p:sp>
        <p:nvSpPr>
          <p:cNvPr id="135" name="Google Shape;135;p13"/>
          <p:cNvSpPr txBox="1"/>
          <p:nvPr/>
        </p:nvSpPr>
        <p:spPr>
          <a:xfrm>
            <a:off x="5083950" y="3924925"/>
            <a:ext cx="34707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tg: @naconov, @zamyrailov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GitHub: NasonovIvan, maykitbo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75" y="405869"/>
            <a:ext cx="8050324" cy="4331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475" y="400975"/>
            <a:ext cx="8068526" cy="4341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725" y="394400"/>
            <a:ext cx="8044273" cy="434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394388"/>
            <a:ext cx="8056428" cy="435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500" y="392750"/>
            <a:ext cx="8062500" cy="43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394388"/>
            <a:ext cx="8056428" cy="4354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500" y="392750"/>
            <a:ext cx="8062500" cy="43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450" y="306688"/>
            <a:ext cx="8053549" cy="4530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9" name="Google Shape;23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988" y="129313"/>
            <a:ext cx="6842824" cy="488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5" name="Google Shape;24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2175" y="152400"/>
            <a:ext cx="675966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14"/>
          <p:cNvSpPr txBox="1"/>
          <p:nvPr/>
        </p:nvSpPr>
        <p:spPr>
          <a:xfrm>
            <a:off x="1684500" y="238000"/>
            <a:ext cx="5775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Recap </a:t>
            </a:r>
            <a:r>
              <a:rPr lang="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previous</a:t>
            </a:r>
            <a:r>
              <a:rPr lang="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lecture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14"/>
          <p:cNvSpPr txBox="1"/>
          <p:nvPr/>
        </p:nvSpPr>
        <p:spPr>
          <a:xfrm>
            <a:off x="1706700" y="1335900"/>
            <a:ext cx="61335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 intro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MNIST digits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Hidden layers intuition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Non-linear activation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Weights matrix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Weights update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2925" y="152400"/>
            <a:ext cx="6778148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3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7" name="Google Shape;2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450" y="498175"/>
            <a:ext cx="8073549" cy="414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450" y="498175"/>
            <a:ext cx="8073549" cy="414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9" name="Google Shape;2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375" y="496613"/>
            <a:ext cx="8079626" cy="4150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6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0425" y="498163"/>
            <a:ext cx="8073574" cy="4147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37" title="nn_5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5175" y="224188"/>
            <a:ext cx="7230600" cy="469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8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7" name="Google Shape;28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8675" y="449750"/>
            <a:ext cx="8055327" cy="424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9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325" y="437813"/>
            <a:ext cx="8085673" cy="4267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4350" y="431500"/>
            <a:ext cx="8079652" cy="4280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1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41"/>
          <p:cNvSpPr txBox="1"/>
          <p:nvPr/>
        </p:nvSpPr>
        <p:spPr>
          <a:xfrm>
            <a:off x="1684500" y="238000"/>
            <a:ext cx="5775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Recap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1"/>
          <p:cNvSpPr txBox="1"/>
          <p:nvPr/>
        </p:nvSpPr>
        <p:spPr>
          <a:xfrm>
            <a:off x="1706700" y="1335900"/>
            <a:ext cx="6133500" cy="18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Derivatives in computational graphs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Chain rule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Gradient formulas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Backprop </a:t>
            </a: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intuition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Mini-batch technology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1733100" y="195525"/>
            <a:ext cx="5677800" cy="6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Derivatives in computational graphs</a:t>
            </a:r>
            <a:endParaRPr sz="2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2799" y="1069975"/>
            <a:ext cx="6301923" cy="359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2" name="Google Shape;312;p42"/>
          <p:cNvSpPr txBox="1"/>
          <p:nvPr/>
        </p:nvSpPr>
        <p:spPr>
          <a:xfrm>
            <a:off x="1684500" y="238000"/>
            <a:ext cx="5775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work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3" name="Google Shape;313;p42"/>
          <p:cNvSpPr txBox="1"/>
          <p:nvPr/>
        </p:nvSpPr>
        <p:spPr>
          <a:xfrm>
            <a:off x="1706700" y="1335900"/>
            <a:ext cx="6270600" cy="37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Тарик Рашид. “Создаем нейронную сеть”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Andrew Ng (classic ML)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Stanford CS229</a:t>
            </a: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Andrej Karpathy and Fei-Fei Li (deep learning)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CS231n Winter 2016</a:t>
            </a: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Радослав Нейчев (NLP)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Прикладное машинное обучение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4" name="Google Shape;314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8375" y="942275"/>
            <a:ext cx="885225" cy="127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43"/>
          <p:cNvSpPr txBox="1"/>
          <p:nvPr/>
        </p:nvSpPr>
        <p:spPr>
          <a:xfrm>
            <a:off x="1684500" y="238000"/>
            <a:ext cx="5775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Future plan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43"/>
          <p:cNvSpPr txBox="1"/>
          <p:nvPr/>
        </p:nvSpPr>
        <p:spPr>
          <a:xfrm>
            <a:off x="1706700" y="1335900"/>
            <a:ext cx="62706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CNN (maybe RNN repeat)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NLP course (~7-9 lectures)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CV course (~5-8 lectures)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"/>
              <a:buChar char="●"/>
            </a:pPr>
            <a:r>
              <a:rPr lang="ru" sz="1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Classic ML algorithms (~5-6 lectures)</a:t>
            </a:r>
            <a:endParaRPr sz="1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5" name="Google Shape;15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251" y="946963"/>
            <a:ext cx="7667226" cy="32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7950" y="577750"/>
            <a:ext cx="7933348" cy="4032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0625" y="560450"/>
            <a:ext cx="7962399" cy="4047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75" y="467300"/>
            <a:ext cx="7937224" cy="42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9" name="Google Shape;179;p20" title="nn_4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9725" y="570538"/>
            <a:ext cx="7976500" cy="400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525" y="406150"/>
            <a:ext cx="8020152" cy="433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